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1" r:id="rId3"/>
    <p:sldId id="364" r:id="rId4"/>
    <p:sldId id="474" r:id="rId5"/>
    <p:sldId id="475" r:id="rId6"/>
    <p:sldId id="476" r:id="rId7"/>
    <p:sldId id="477" r:id="rId8"/>
    <p:sldId id="478" r:id="rId9"/>
    <p:sldId id="479" r:id="rId10"/>
    <p:sldId id="480" r:id="rId11"/>
  </p:sldIdLst>
  <p:sldSz cx="9906000" cy="6858000" type="A4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2">
          <p15:clr>
            <a:srgbClr val="A4A3A4"/>
          </p15:clr>
        </p15:guide>
        <p15:guide id="2" pos="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0003D"/>
    <a:srgbClr val="FFCCFF"/>
    <a:srgbClr val="FFCCCC"/>
    <a:srgbClr val="CCECFF"/>
    <a:srgbClr val="FFFFFF"/>
    <a:srgbClr val="FFFFCC"/>
    <a:srgbClr val="CC0099"/>
    <a:srgbClr val="E62B2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86520"/>
  </p:normalViewPr>
  <p:slideViewPr>
    <p:cSldViewPr snapToGrid="0">
      <p:cViewPr varScale="1">
        <p:scale>
          <a:sx n="68" d="100"/>
          <a:sy n="68" d="100"/>
        </p:scale>
        <p:origin x="1320" y="66"/>
      </p:cViewPr>
      <p:guideLst>
        <p:guide orient="horz" pos="812"/>
        <p:guide pos="55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AD1885-E098-4B7A-990F-592BFF924F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5306-B2CB-4645-898C-C2FCC6886318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0C5-343F-447E-95CE-BEBA09498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6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6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1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8521-1373-4A90-8647-B9C775536E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1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57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54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39556" y="4780961"/>
            <a:ext cx="6561137" cy="1473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Мясоедов Сергей Павлович</a:t>
            </a:r>
            <a:endParaRPr lang="ru-RU" sz="24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 соц. наук, профессор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 Академии при Президенте РФ (РАНХиГС)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ИБДА </a:t>
            </a:r>
            <a:r>
              <a:rPr lang="ru-RU" sz="1100" b="1" i="1" kern="0" dirty="0" err="1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РАНХиГС</a:t>
            </a: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100" b="1" i="1" kern="0" dirty="0">
              <a:solidFill>
                <a:srgbClr val="921A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ассоциации  бизнес образования (РАБО)</a:t>
            </a:r>
            <a:r>
              <a:rPr lang="en-US" sz="1100" b="1" i="1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200" b="1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9556" y="2893184"/>
            <a:ext cx="8615595" cy="1077218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921A1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 образование: что день грядущий нам готовит?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198254" y="6121750"/>
            <a:ext cx="2106014" cy="2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100" kern="0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5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137" y="1673827"/>
            <a:ext cx="6464301" cy="7249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478BC-DB3B-6241-8A9A-40C386C21BBD}"/>
              </a:ext>
            </a:extLst>
          </p:cNvPr>
          <p:cNvSpPr txBox="1"/>
          <p:nvPr/>
        </p:nvSpPr>
        <p:spPr>
          <a:xfrm>
            <a:off x="942975" y="421481"/>
            <a:ext cx="848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A0003D"/>
                </a:solidFill>
              </a:rPr>
              <a:t>Собрание РАБО – 2019 год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78878" y="0"/>
            <a:ext cx="5227121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678878" y="3165800"/>
            <a:ext cx="5227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101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7"/>
            <a:ext cx="581890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sz="2100" b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" name="Picture 3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267" y="1094470"/>
            <a:ext cx="5393265" cy="561113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F0C87-852A-7D4B-ACAB-465163D4F089}"/>
              </a:ext>
            </a:extLst>
          </p:cNvPr>
          <p:cNvSpPr txBox="1"/>
          <p:nvPr/>
        </p:nvSpPr>
        <p:spPr>
          <a:xfrm>
            <a:off x="2326511" y="1190539"/>
            <a:ext cx="5023413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Учимся видеть с разных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173079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80127-C4FB-E940-86C8-6FACCAC1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201261"/>
            <a:ext cx="8420100" cy="1496568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A0003D"/>
                </a:solidFill>
              </a:rPr>
              <a:t>Некоторые итоги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85F08-D8CB-6246-AF02-941773BB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810513"/>
            <a:ext cx="8420100" cy="461171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A0003D"/>
                </a:solidFill>
              </a:rPr>
              <a:t>Анализ итогов – в следующем году. Сейчас – ощущение: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Консолидации</a:t>
            </a:r>
            <a:r>
              <a:rPr lang="en-US" sz="1600" i="1" dirty="0">
                <a:solidFill>
                  <a:srgbClr val="A0003D"/>
                </a:solidFill>
              </a:rPr>
              <a:t> </a:t>
            </a:r>
            <a:r>
              <a:rPr lang="ru-RU" sz="1600" i="1" dirty="0">
                <a:solidFill>
                  <a:srgbClr val="A0003D"/>
                </a:solidFill>
              </a:rPr>
              <a:t>и второго дыхания: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Деловые и без демагогии заседания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Интересные конференции и круглые столы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Приток новых людей в клуб единомышленников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РАБО – действующий центр по обмену опытом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РАБО – экспертный центр 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РАБО/НАСДОБР – формат ГЧП и цивилизованного лоббирования интересов БО (то, что «</a:t>
            </a:r>
            <a:r>
              <a:rPr lang="en-US" sz="1600" i="1" dirty="0">
                <a:solidFill>
                  <a:srgbClr val="A0003D"/>
                </a:solidFill>
              </a:rPr>
              <a:t>impact and engagement”</a:t>
            </a:r>
            <a:r>
              <a:rPr lang="ru-RU" sz="1600" i="1" dirty="0">
                <a:solidFill>
                  <a:srgbClr val="A0003D"/>
                </a:solidFill>
              </a:rPr>
              <a:t>)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 Выход на стык с другими форматами образования (конференции с МФТИ, Университетом Канта, по безопасности)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Авторитет в мире (!) – </a:t>
            </a:r>
            <a:r>
              <a:rPr lang="en-US" sz="1600" i="1" dirty="0">
                <a:solidFill>
                  <a:srgbClr val="A0003D"/>
                </a:solidFill>
              </a:rPr>
              <a:t>AACSB+</a:t>
            </a:r>
            <a:r>
              <a:rPr lang="ru-RU" sz="1600" i="1" dirty="0">
                <a:solidFill>
                  <a:srgbClr val="A0003D"/>
                </a:solidFill>
              </a:rPr>
              <a:t>А</a:t>
            </a:r>
            <a:r>
              <a:rPr lang="en-US" sz="1600" i="1" dirty="0">
                <a:solidFill>
                  <a:srgbClr val="A0003D"/>
                </a:solidFill>
              </a:rPr>
              <a:t>MBA+</a:t>
            </a:r>
            <a:r>
              <a:rPr lang="ru-RU" sz="1600" i="1" dirty="0">
                <a:solidFill>
                  <a:srgbClr val="A0003D"/>
                </a:solidFill>
              </a:rPr>
              <a:t>СЕЕМАН+ЕФМД;</a:t>
            </a:r>
          </a:p>
          <a:p>
            <a:r>
              <a:rPr lang="ru-RU" sz="1600" i="1" dirty="0">
                <a:solidFill>
                  <a:srgbClr val="A0003D"/>
                </a:solidFill>
              </a:rPr>
              <a:t>15 АМВА, 4+1 ЕФМД, 3 СЕЕМАН, ПРОРЫВ в </a:t>
            </a:r>
            <a:r>
              <a:rPr lang="en-US" sz="1600" i="1" dirty="0">
                <a:solidFill>
                  <a:srgbClr val="A0003D"/>
                </a:solidFill>
              </a:rPr>
              <a:t>AACSB</a:t>
            </a:r>
            <a:r>
              <a:rPr lang="ru-RU" sz="1600" i="1" dirty="0">
                <a:solidFill>
                  <a:srgbClr val="A0003D"/>
                </a:solidFill>
              </a:rPr>
              <a:t> (ИБДА) + </a:t>
            </a:r>
            <a:r>
              <a:rPr lang="ru-RU" sz="1600" b="1" i="1" u="sng" dirty="0">
                <a:solidFill>
                  <a:srgbClr val="A0003D"/>
                </a:solidFill>
              </a:rPr>
              <a:t>3 на пути!!!</a:t>
            </a:r>
          </a:p>
          <a:p>
            <a:r>
              <a:rPr lang="ru-RU" sz="1600" b="1" i="1" dirty="0">
                <a:solidFill>
                  <a:srgbClr val="A0003D"/>
                </a:solidFill>
              </a:rPr>
              <a:t>МАНИФЕСТ СЕЕМАН </a:t>
            </a:r>
            <a:r>
              <a:rPr lang="ru-RU" sz="1600" i="1" dirty="0">
                <a:solidFill>
                  <a:srgbClr val="A0003D"/>
                </a:solidFill>
              </a:rPr>
              <a:t>– перевод С. Мордовина, редакция С. </a:t>
            </a:r>
            <a:r>
              <a:rPr lang="ru-RU" sz="1600" i="1" dirty="0" err="1">
                <a:solidFill>
                  <a:srgbClr val="A0003D"/>
                </a:solidFill>
              </a:rPr>
              <a:t>Филоновича</a:t>
            </a:r>
            <a:r>
              <a:rPr lang="ru-RU" sz="1600" i="1" dirty="0">
                <a:solidFill>
                  <a:srgbClr val="A0003D"/>
                </a:solidFill>
              </a:rPr>
              <a:t>, издание в России – ИБДА РАНХиГС</a:t>
            </a:r>
          </a:p>
          <a:p>
            <a:endParaRPr lang="ru-RU" sz="1600" i="1" dirty="0">
              <a:solidFill>
                <a:srgbClr val="A0003D"/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49A1C2-EA5F-294E-B273-D2B3FC73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5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8" y="4800600"/>
            <a:ext cx="54864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A0003D"/>
                </a:solidFill>
              </a:rPr>
              <a:t/>
            </a:r>
            <a:br>
              <a:rPr lang="en-US" dirty="0">
                <a:solidFill>
                  <a:srgbClr val="A0003D"/>
                </a:solidFill>
              </a:rPr>
            </a:br>
            <a:r>
              <a:rPr lang="en-US" dirty="0">
                <a:solidFill>
                  <a:srgbClr val="A0003D"/>
                </a:solidFill>
              </a:rPr>
              <a:t/>
            </a:r>
            <a:br>
              <a:rPr lang="en-US" dirty="0">
                <a:solidFill>
                  <a:srgbClr val="A0003D"/>
                </a:solidFill>
              </a:rPr>
            </a:br>
            <a:r>
              <a:rPr lang="en-US" dirty="0">
                <a:solidFill>
                  <a:srgbClr val="A0003D"/>
                </a:solidFill>
              </a:rPr>
              <a:t/>
            </a:r>
            <a:br>
              <a:rPr lang="en-US" dirty="0">
                <a:solidFill>
                  <a:srgbClr val="A0003D"/>
                </a:solidFill>
              </a:rPr>
            </a:br>
            <a:r>
              <a:rPr lang="en-US" sz="4000" dirty="0">
                <a:solidFill>
                  <a:srgbClr val="A0003D"/>
                </a:solidFill>
              </a:rPr>
              <a:t>“It won’t happen to us”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dirty="0">
              <a:solidFill>
                <a:srgbClr val="A0003D"/>
              </a:solidFill>
            </a:endParaRP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r="17082"/>
          <a:stretch>
            <a:fillRect/>
          </a:stretch>
        </p:blipFill>
        <p:spPr>
          <a:xfrm>
            <a:off x="2334638" y="1738045"/>
            <a:ext cx="6785238" cy="36616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http://g.foolcdn.com/art/shop/newsletters/18/email/images/18-tv-pa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1676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g.foolcdn.com/art/shop/newsletters/18/email/images/18-tv-book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8288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1" y="609602"/>
            <a:ext cx="333984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0003D"/>
                </a:solidFill>
              </a:rPr>
              <a:t>С образованием этого не случится?</a:t>
            </a:r>
            <a:endParaRPr lang="en-US" b="1" dirty="0">
              <a:solidFill>
                <a:srgbClr val="A000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6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C8D4F-67B2-104F-AAAC-4596055A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3" y="214010"/>
            <a:ext cx="9390435" cy="82360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A0003D"/>
                </a:solidFill>
              </a:rPr>
              <a:t>1. «</a:t>
            </a:r>
            <a:r>
              <a:rPr lang="en-US" sz="2800" b="1" dirty="0">
                <a:solidFill>
                  <a:srgbClr val="A0003D"/>
                </a:solidFill>
              </a:rPr>
              <a:t>Disruptive</a:t>
            </a:r>
            <a:r>
              <a:rPr lang="ru-RU" sz="2800" b="1" dirty="0">
                <a:solidFill>
                  <a:srgbClr val="A0003D"/>
                </a:solidFill>
              </a:rPr>
              <a:t>» </a:t>
            </a:r>
            <a:r>
              <a:rPr lang="ru-RU" sz="2000" b="1" dirty="0">
                <a:solidFill>
                  <a:srgbClr val="A0003D"/>
                </a:solidFill>
              </a:rPr>
              <a:t>– </a:t>
            </a:r>
            <a:r>
              <a:rPr lang="ru-RU" sz="2400" b="1" dirty="0">
                <a:solidFill>
                  <a:srgbClr val="A0003D"/>
                </a:solidFill>
              </a:rPr>
              <a:t>это «прорывный» или «разрушительный»?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ED9B2-9463-6E41-BA6F-F38113C6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32171"/>
            <a:ext cx="8420100" cy="5395608"/>
          </a:xfrm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ru-RU" sz="2400" dirty="0">
                <a:solidFill>
                  <a:srgbClr val="A0003D"/>
                </a:solidFill>
              </a:rPr>
              <a:t>Вновь везде мантра о математике, как «царице наук». </a:t>
            </a:r>
          </a:p>
          <a:p>
            <a:pPr algn="just"/>
            <a:r>
              <a:rPr lang="ru-RU" sz="2400" dirty="0">
                <a:solidFill>
                  <a:srgbClr val="A0003D"/>
                </a:solidFill>
              </a:rPr>
              <a:t>А прорывные технологии - ШИРЕ </a:t>
            </a:r>
            <a:r>
              <a:rPr lang="ru-RU" sz="1400" i="1" dirty="0">
                <a:solidFill>
                  <a:srgbClr val="A0003D"/>
                </a:solidFill>
              </a:rPr>
              <a:t>(</a:t>
            </a:r>
            <a:r>
              <a:rPr lang="ru-RU" sz="1400" i="1" dirty="0" err="1">
                <a:solidFill>
                  <a:srgbClr val="A0003D"/>
                </a:solidFill>
              </a:rPr>
              <a:t>биг</a:t>
            </a:r>
            <a:r>
              <a:rPr lang="ru-RU" sz="1400" i="1" dirty="0">
                <a:solidFill>
                  <a:srgbClr val="A0003D"/>
                </a:solidFill>
              </a:rPr>
              <a:t> </a:t>
            </a:r>
            <a:r>
              <a:rPr lang="ru-RU" sz="1400" i="1" dirty="0" err="1">
                <a:solidFill>
                  <a:srgbClr val="A0003D"/>
                </a:solidFill>
              </a:rPr>
              <a:t>дайта</a:t>
            </a:r>
            <a:r>
              <a:rPr lang="ru-RU" sz="1400" i="1" dirty="0">
                <a:solidFill>
                  <a:srgbClr val="A0003D"/>
                </a:solidFill>
              </a:rPr>
              <a:t>, блок </a:t>
            </a:r>
            <a:r>
              <a:rPr lang="ru-RU" sz="1400" i="1" dirty="0" err="1">
                <a:solidFill>
                  <a:srgbClr val="A0003D"/>
                </a:solidFill>
              </a:rPr>
              <a:t>чейн</a:t>
            </a:r>
            <a:r>
              <a:rPr lang="ru-RU" sz="1400" i="1" dirty="0">
                <a:solidFill>
                  <a:srgbClr val="A0003D"/>
                </a:solidFill>
              </a:rPr>
              <a:t>, искусственный интеллект, интернет безопасность, от </a:t>
            </a:r>
            <a:r>
              <a:rPr lang="ru-RU" sz="1400" i="1" dirty="0" err="1">
                <a:solidFill>
                  <a:srgbClr val="A0003D"/>
                </a:solidFill>
              </a:rPr>
              <a:t>ИНОФТЕКа</a:t>
            </a:r>
            <a:r>
              <a:rPr lang="ru-RU" sz="1400" i="1" dirty="0">
                <a:solidFill>
                  <a:srgbClr val="A0003D"/>
                </a:solidFill>
              </a:rPr>
              <a:t> к </a:t>
            </a:r>
            <a:r>
              <a:rPr lang="ru-RU" sz="1400" b="1" i="1" u="sng" dirty="0" err="1">
                <a:solidFill>
                  <a:srgbClr val="A0003D"/>
                </a:solidFill>
              </a:rPr>
              <a:t>нейроТеку</a:t>
            </a:r>
            <a:r>
              <a:rPr lang="ru-RU" sz="1400" b="1" i="1" u="sng" dirty="0">
                <a:solidFill>
                  <a:srgbClr val="A0003D"/>
                </a:solidFill>
              </a:rPr>
              <a:t>: </a:t>
            </a:r>
            <a:r>
              <a:rPr lang="ru-RU" sz="1400" i="1" dirty="0">
                <a:solidFill>
                  <a:srgbClr val="A0003D"/>
                </a:solidFill>
              </a:rPr>
              <a:t>поведенческая экономика, дата </a:t>
            </a:r>
            <a:r>
              <a:rPr lang="ru-RU" sz="1400" i="1" dirty="0" err="1">
                <a:solidFill>
                  <a:srgbClr val="A0003D"/>
                </a:solidFill>
              </a:rPr>
              <a:t>сайенс</a:t>
            </a:r>
            <a:r>
              <a:rPr lang="ru-RU" sz="1400" i="1" dirty="0">
                <a:solidFill>
                  <a:srgbClr val="A0003D"/>
                </a:solidFill>
              </a:rPr>
              <a:t>, нейро маркетинг, </a:t>
            </a:r>
            <a:r>
              <a:rPr lang="ru-RU" sz="1400" i="1" dirty="0" err="1">
                <a:solidFill>
                  <a:srgbClr val="A0003D"/>
                </a:solidFill>
              </a:rPr>
              <a:t>аджайл</a:t>
            </a:r>
            <a:r>
              <a:rPr lang="ru-RU" sz="1400" i="1" dirty="0">
                <a:solidFill>
                  <a:srgbClr val="A0003D"/>
                </a:solidFill>
              </a:rPr>
              <a:t>, «Бирюзовая экономика», превращение инженеров в «</a:t>
            </a:r>
            <a:r>
              <a:rPr lang="ru-RU" sz="1400" i="1" dirty="0" err="1">
                <a:solidFill>
                  <a:srgbClr val="A0003D"/>
                </a:solidFill>
              </a:rPr>
              <a:t>проджект</a:t>
            </a:r>
            <a:r>
              <a:rPr lang="ru-RU" sz="1400" i="1" dirty="0">
                <a:solidFill>
                  <a:srgbClr val="A0003D"/>
                </a:solidFill>
              </a:rPr>
              <a:t> </a:t>
            </a:r>
            <a:r>
              <a:rPr lang="ru-RU" sz="1400" i="1" dirty="0" err="1">
                <a:solidFill>
                  <a:srgbClr val="A0003D"/>
                </a:solidFill>
              </a:rPr>
              <a:t>оунеров</a:t>
            </a:r>
            <a:r>
              <a:rPr lang="ru-RU" sz="1400" i="1" dirty="0">
                <a:solidFill>
                  <a:srgbClr val="A0003D"/>
                </a:solidFill>
              </a:rPr>
              <a:t>» и др.. </a:t>
            </a: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A0003D"/>
                </a:solidFill>
              </a:rPr>
              <a:t>А нас (РАБО) это как касается?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НАРАСТАНИЕ ПОЛЯРИЗАЦИИ </a:t>
            </a:r>
            <a:r>
              <a:rPr lang="ru-RU" sz="1400" i="1" dirty="0">
                <a:solidFill>
                  <a:srgbClr val="A0003D"/>
                </a:solidFill>
              </a:rPr>
              <a:t>экспертизы и коммуникационных разрывов: поколения и направления в образовании не слышат друг друга. </a:t>
            </a: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A0003D"/>
                </a:solidFill>
              </a:rPr>
              <a:t>А нас (РАБО) это как касается?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Он-</a:t>
            </a:r>
            <a:r>
              <a:rPr lang="ru-RU" sz="1800" dirty="0" err="1">
                <a:solidFill>
                  <a:srgbClr val="A0003D"/>
                </a:solidFill>
              </a:rPr>
              <a:t>лайн</a:t>
            </a:r>
            <a:r>
              <a:rPr lang="ru-RU" sz="1800" dirty="0">
                <a:solidFill>
                  <a:srgbClr val="A0003D"/>
                </a:solidFill>
              </a:rPr>
              <a:t> университет «МИНЕРВА» </a:t>
            </a:r>
            <a:r>
              <a:rPr lang="ru-RU" sz="1400" i="1" dirty="0">
                <a:solidFill>
                  <a:srgbClr val="A0003D"/>
                </a:solidFill>
              </a:rPr>
              <a:t>- 20 процентов рынка высшего образования США. Конкурс на место выше Университетов лиги плюща. БЕЗ государственного ДИПЛОМА. На </a:t>
            </a:r>
            <a:r>
              <a:rPr lang="ru-RU" sz="1400" i="1" dirty="0" err="1">
                <a:solidFill>
                  <a:srgbClr val="A0003D"/>
                </a:solidFill>
              </a:rPr>
              <a:t>МООКе</a:t>
            </a:r>
            <a:r>
              <a:rPr lang="ru-RU" sz="1400" i="1" dirty="0">
                <a:solidFill>
                  <a:srgbClr val="A0003D"/>
                </a:solidFill>
              </a:rPr>
              <a:t> и </a:t>
            </a:r>
            <a:r>
              <a:rPr lang="ru-RU" sz="1400" i="1" dirty="0" err="1">
                <a:solidFill>
                  <a:srgbClr val="A0003D"/>
                </a:solidFill>
              </a:rPr>
              <a:t>КУРСЕРе</a:t>
            </a:r>
            <a:r>
              <a:rPr lang="ru-RU" sz="1400" i="1" dirty="0">
                <a:solidFill>
                  <a:srgbClr val="A0003D"/>
                </a:solidFill>
              </a:rPr>
              <a:t>!  </a:t>
            </a:r>
          </a:p>
          <a:p>
            <a:pPr algn="just"/>
            <a:r>
              <a:rPr lang="ru-RU" sz="1400" i="1" dirty="0">
                <a:solidFill>
                  <a:srgbClr val="A0003D"/>
                </a:solidFill>
              </a:rPr>
              <a:t>Возникают программы, составленные из сертификатных курсов лучших преподавателей	 мира!!!! Это придет и к нам!</a:t>
            </a:r>
          </a:p>
          <a:p>
            <a:pPr marL="0" indent="0" algn="just">
              <a:buNone/>
            </a:pPr>
            <a:r>
              <a:rPr lang="ru-RU" sz="1800" b="1" i="1" u="sng" dirty="0">
                <a:solidFill>
                  <a:srgbClr val="A0003D"/>
                </a:solidFill>
              </a:rPr>
              <a:t>А нас в РАБО это касается? </a:t>
            </a:r>
            <a:r>
              <a:rPr lang="ru-RU" sz="1400" dirty="0">
                <a:solidFill>
                  <a:srgbClr val="A0003D"/>
                </a:solidFill>
              </a:rPr>
              <a:t>У кого из нас (кроме Сити скул) – </a:t>
            </a:r>
            <a:r>
              <a:rPr lang="ru-RU" sz="1400" dirty="0" err="1">
                <a:solidFill>
                  <a:srgbClr val="A0003D"/>
                </a:solidFill>
              </a:rPr>
              <a:t>блендед</a:t>
            </a:r>
            <a:r>
              <a:rPr lang="ru-RU" sz="1400" dirty="0">
                <a:solidFill>
                  <a:srgbClr val="A0003D"/>
                </a:solidFill>
              </a:rPr>
              <a:t> программы и виртуальная реальность? Как переучивать преподавателей?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Наборы на МВА в мире падают. Кроме топ школ. </a:t>
            </a: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A0003D"/>
                </a:solidFill>
              </a:rPr>
              <a:t>А мы понимаем, что туда надо пробиваться?</a:t>
            </a:r>
          </a:p>
          <a:p>
            <a:pPr marL="0" indent="0" algn="just">
              <a:buNone/>
            </a:pPr>
            <a:r>
              <a:rPr lang="ru-RU" sz="1800" dirty="0"/>
              <a:t> 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83CDA-D573-9347-AB7E-121E8D2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5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 t="8823" b="8823"/>
          <a:stretch>
            <a:fillRect/>
          </a:stretch>
        </p:blipFill>
        <p:spPr>
          <a:xfrm>
            <a:off x="457199" y="659219"/>
            <a:ext cx="8969681" cy="5401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1219" y="1158949"/>
            <a:ext cx="3753293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Ковер-самолет</a:t>
            </a:r>
          </a:p>
        </p:txBody>
      </p:sp>
    </p:spTree>
    <p:extLst>
      <p:ext uri="{BB962C8B-B14F-4D97-AF65-F5344CB8AC3E}">
        <p14:creationId xmlns:p14="http://schemas.microsoft.com/office/powerpoint/2010/main" val="3585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C8D4F-67B2-104F-AAAC-4596055A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3" y="214010"/>
            <a:ext cx="9390435" cy="82360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A0003D"/>
                </a:solidFill>
              </a:rPr>
              <a:t>2. «</a:t>
            </a:r>
            <a:r>
              <a:rPr lang="en-US" sz="2800" b="1" dirty="0">
                <a:solidFill>
                  <a:srgbClr val="A0003D"/>
                </a:solidFill>
              </a:rPr>
              <a:t>Disruptive</a:t>
            </a:r>
            <a:r>
              <a:rPr lang="ru-RU" sz="2800" b="1" dirty="0">
                <a:solidFill>
                  <a:srgbClr val="A0003D"/>
                </a:solidFill>
              </a:rPr>
              <a:t>» </a:t>
            </a:r>
            <a:r>
              <a:rPr lang="ru-RU" sz="2000" b="1" dirty="0">
                <a:solidFill>
                  <a:srgbClr val="A0003D"/>
                </a:solidFill>
              </a:rPr>
              <a:t>– это «прорывный» или «разрушительный»?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ED9B2-9463-6E41-BA6F-F38113C6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32171"/>
            <a:ext cx="8420100" cy="5395608"/>
          </a:xfrm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ru-RU" sz="1800" dirty="0">
                <a:solidFill>
                  <a:srgbClr val="A0003D"/>
                </a:solidFill>
              </a:rPr>
              <a:t>Рынок захлестнули псевдо МВА. </a:t>
            </a:r>
            <a:r>
              <a:rPr lang="ru-RU" sz="1600" i="1" dirty="0">
                <a:solidFill>
                  <a:srgbClr val="A0003D"/>
                </a:solidFill>
              </a:rPr>
              <a:t>В мире этого нет, потому что программы «</a:t>
            </a:r>
            <a:r>
              <a:rPr lang="ru-RU" sz="1600" i="1" dirty="0" err="1">
                <a:solidFill>
                  <a:srgbClr val="A0003D"/>
                </a:solidFill>
              </a:rPr>
              <a:t>Спешалайзд</a:t>
            </a:r>
            <a:r>
              <a:rPr lang="ru-RU" sz="1600" i="1" dirty="0">
                <a:solidFill>
                  <a:srgbClr val="A0003D"/>
                </a:solidFill>
              </a:rPr>
              <a:t> Мастер» </a:t>
            </a:r>
            <a:r>
              <a:rPr lang="ru-RU" sz="1400" i="1" dirty="0">
                <a:solidFill>
                  <a:srgbClr val="A0003D"/>
                </a:solidFill>
              </a:rPr>
              <a:t>(прикладная, одногодичная «Магистратура» («Мастерская программа»?), ориентированная на востребованную профессию. НАДО ДЕЛАТЬ РОССИЙСКИЙ СТАНДАРТ!</a:t>
            </a: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A0003D"/>
                </a:solidFill>
              </a:rPr>
              <a:t>А нас в РАБО это касается?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Смена ценностного подхода к критериям в мировых рэнкингах </a:t>
            </a:r>
            <a:r>
              <a:rPr lang="ru-RU" sz="1400" i="1" dirty="0">
                <a:solidFill>
                  <a:srgbClr val="A0003D"/>
                </a:solidFill>
              </a:rPr>
              <a:t>(соц. ответственность, устойчивость, охрана природы, «</a:t>
            </a:r>
            <a:r>
              <a:rPr lang="ru-RU" sz="1400" i="1" dirty="0" err="1">
                <a:solidFill>
                  <a:srgbClr val="A0003D"/>
                </a:solidFill>
              </a:rPr>
              <a:t>дайверсити</a:t>
            </a:r>
            <a:r>
              <a:rPr lang="ru-RU" sz="1400" i="1" dirty="0">
                <a:solidFill>
                  <a:srgbClr val="A0003D"/>
                </a:solidFill>
              </a:rPr>
              <a:t>», «</a:t>
            </a:r>
            <a:r>
              <a:rPr lang="ru-RU" sz="1400" i="1" dirty="0" err="1">
                <a:solidFill>
                  <a:srgbClr val="A0003D"/>
                </a:solidFill>
              </a:rPr>
              <a:t>инклюзивнес</a:t>
            </a:r>
            <a:r>
              <a:rPr lang="ru-RU" sz="1400" i="1" dirty="0">
                <a:solidFill>
                  <a:srgbClr val="A0003D"/>
                </a:solidFill>
              </a:rPr>
              <a:t>», «импакт и </a:t>
            </a:r>
            <a:r>
              <a:rPr lang="ru-RU" sz="1400" i="1" dirty="0" err="1">
                <a:solidFill>
                  <a:srgbClr val="A0003D"/>
                </a:solidFill>
              </a:rPr>
              <a:t>энгейджмент</a:t>
            </a:r>
            <a:r>
              <a:rPr lang="ru-RU" sz="1400" i="1" dirty="0">
                <a:solidFill>
                  <a:srgbClr val="A0003D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A0003D"/>
                </a:solidFill>
              </a:rPr>
              <a:t>А нас в РАБО это касается?</a:t>
            </a:r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В «Ветхом завете» сказано: </a:t>
            </a:r>
            <a:r>
              <a:rPr lang="ru-RU" sz="1400" b="1" u="sng" dirty="0">
                <a:solidFill>
                  <a:srgbClr val="A0003D"/>
                </a:solidFill>
              </a:rPr>
              <a:t>«Вначале было слово»</a:t>
            </a:r>
            <a:r>
              <a:rPr lang="ru-RU" sz="1400" dirty="0">
                <a:solidFill>
                  <a:srgbClr val="A0003D"/>
                </a:solidFill>
              </a:rPr>
              <a:t>. Культура – это «система одинаково понимаемых слов» (</a:t>
            </a:r>
            <a:r>
              <a:rPr lang="ru-RU" sz="1400" dirty="0" err="1">
                <a:solidFill>
                  <a:srgbClr val="A0003D"/>
                </a:solidFill>
              </a:rPr>
              <a:t>Фонс</a:t>
            </a:r>
            <a:r>
              <a:rPr lang="ru-RU" sz="1400" dirty="0">
                <a:solidFill>
                  <a:srgbClr val="A0003D"/>
                </a:solidFill>
              </a:rPr>
              <a:t> </a:t>
            </a:r>
            <a:r>
              <a:rPr lang="ru-RU" sz="1400" dirty="0" err="1">
                <a:solidFill>
                  <a:srgbClr val="A0003D"/>
                </a:solidFill>
              </a:rPr>
              <a:t>Трампенаарс</a:t>
            </a:r>
            <a:r>
              <a:rPr lang="ru-RU" sz="1400" dirty="0">
                <a:solidFill>
                  <a:srgbClr val="A0003D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A0003D"/>
                </a:solidFill>
              </a:rPr>
              <a:t>	</a:t>
            </a:r>
            <a:r>
              <a:rPr lang="ru-RU" sz="1400" dirty="0">
                <a:solidFill>
                  <a:srgbClr val="A0003D"/>
                </a:solidFill>
              </a:rPr>
              <a:t>- В бизнес образование идет НОВЫЙ ЯЗЫК и НОВАЯ КУЛЬТУРА НОВОГО ПОКОЛЕНИЯ: </a:t>
            </a:r>
            <a:r>
              <a:rPr lang="ru-RU" sz="1400" b="1" i="1" dirty="0">
                <a:solidFill>
                  <a:srgbClr val="A0003D"/>
                </a:solidFill>
              </a:rPr>
              <a:t>«Питч сессия на </a:t>
            </a:r>
            <a:r>
              <a:rPr lang="ru-RU" sz="1400" b="1" i="1" dirty="0" err="1">
                <a:solidFill>
                  <a:srgbClr val="A0003D"/>
                </a:solidFill>
              </a:rPr>
              <a:t>гэмбе</a:t>
            </a:r>
            <a:r>
              <a:rPr lang="ru-RU" sz="1400" b="1" i="1" dirty="0">
                <a:solidFill>
                  <a:srgbClr val="A0003D"/>
                </a:solidFill>
              </a:rPr>
              <a:t>» после «</a:t>
            </a:r>
            <a:r>
              <a:rPr lang="ru-RU" sz="1400" b="1" i="1" dirty="0" err="1">
                <a:solidFill>
                  <a:srgbClr val="A0003D"/>
                </a:solidFill>
              </a:rPr>
              <a:t>Хакатона</a:t>
            </a:r>
            <a:r>
              <a:rPr lang="ru-RU" sz="1400" b="1" i="1" dirty="0">
                <a:solidFill>
                  <a:srgbClr val="A0003D"/>
                </a:solidFill>
              </a:rPr>
              <a:t>» по «</a:t>
            </a:r>
            <a:r>
              <a:rPr lang="ru-RU" sz="1400" b="1" i="1" dirty="0" err="1">
                <a:solidFill>
                  <a:srgbClr val="A0003D"/>
                </a:solidFill>
              </a:rPr>
              <a:t>фронтьеру</a:t>
            </a:r>
            <a:r>
              <a:rPr lang="ru-RU" sz="1400" b="1" i="1" dirty="0">
                <a:solidFill>
                  <a:srgbClr val="A0003D"/>
                </a:solidFill>
              </a:rPr>
              <a:t> знаний» - это для настоящих «хипстеров!»</a:t>
            </a:r>
            <a:r>
              <a:rPr lang="ru-RU" sz="1400" i="1" dirty="0">
                <a:solidFill>
                  <a:srgbClr val="A0003D"/>
                </a:solidFill>
              </a:rPr>
              <a:t> (Это не РПД и не </a:t>
            </a:r>
            <a:r>
              <a:rPr lang="ru-RU" sz="1400" i="1" dirty="0" err="1">
                <a:solidFill>
                  <a:srgbClr val="A0003D"/>
                </a:solidFill>
              </a:rPr>
              <a:t>профстандарты</a:t>
            </a:r>
            <a:r>
              <a:rPr lang="ru-RU" sz="1400" i="1" dirty="0">
                <a:solidFill>
                  <a:srgbClr val="A0003D"/>
                </a:solidFill>
              </a:rPr>
              <a:t> каменного века)</a:t>
            </a:r>
          </a:p>
          <a:p>
            <a:pPr marL="0" indent="0" algn="just">
              <a:buNone/>
            </a:pPr>
            <a:r>
              <a:rPr lang="ru-RU" sz="1400" i="1" dirty="0">
                <a:solidFill>
                  <a:srgbClr val="A0003D"/>
                </a:solidFill>
              </a:rPr>
              <a:t>	-  </a:t>
            </a:r>
            <a:r>
              <a:rPr lang="en-US" sz="1400" i="1" dirty="0">
                <a:solidFill>
                  <a:srgbClr val="A0003D"/>
                </a:solidFill>
              </a:rPr>
              <a:t>“Mission-driven”, “Global prosperity”, “Engagement”, “Innovation”, “Impact”, “Lifelong learning”, “Diversity and inclusiveness”, “Sustainability”, “Interdisciplinary”, “ Public policy”, “Intellectual contribution”, “Thought leadership”, “Connection to business practice”, “Continuous improvement”, “Ethics”, “Teaching effectiveness”, “Double loop assessment”</a:t>
            </a:r>
            <a:r>
              <a:rPr lang="ru-RU" sz="1400" i="1" dirty="0">
                <a:solidFill>
                  <a:srgbClr val="A0003D"/>
                </a:solidFill>
              </a:rPr>
              <a:t> – обязательно используемая терминология зарубежного стандарта</a:t>
            </a: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A0003D"/>
                </a:solidFill>
              </a:rPr>
              <a:t>А нас в РАБО это касается?</a:t>
            </a:r>
          </a:p>
          <a:p>
            <a:pPr algn="just"/>
            <a:r>
              <a:rPr lang="ru-RU" sz="1800" dirty="0"/>
              <a:t>	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83CDA-D573-9347-AB7E-121E8D2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9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C8D4F-67B2-104F-AAAC-4596055A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73" y="214010"/>
            <a:ext cx="9390435" cy="823607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A0003D"/>
                </a:solidFill>
              </a:rPr>
              <a:t>3. «</a:t>
            </a:r>
            <a:r>
              <a:rPr lang="en-US" sz="2800" b="1" dirty="0">
                <a:solidFill>
                  <a:srgbClr val="A0003D"/>
                </a:solidFill>
              </a:rPr>
              <a:t>Disruptive</a:t>
            </a:r>
            <a:r>
              <a:rPr lang="ru-RU" sz="2800" b="1" dirty="0">
                <a:solidFill>
                  <a:srgbClr val="A0003D"/>
                </a:solidFill>
              </a:rPr>
              <a:t>» </a:t>
            </a:r>
            <a:r>
              <a:rPr lang="ru-RU" sz="2000" b="1" dirty="0">
                <a:solidFill>
                  <a:srgbClr val="A0003D"/>
                </a:solidFill>
              </a:rPr>
              <a:t>– это «прорывный» или «разрушительный»?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ED9B2-9463-6E41-BA6F-F38113C6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3" y="1152144"/>
            <a:ext cx="9390435" cy="5475635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ru-RU" sz="1800" dirty="0">
                <a:solidFill>
                  <a:srgbClr val="A0003D"/>
                </a:solidFill>
              </a:rPr>
              <a:t>На конференции в Эдинбурге профессор Лондонской школы бизнеса говорила о продолжительности жизни до 100 лет к 2030 году и новом значении </a:t>
            </a:r>
            <a:r>
              <a:rPr lang="en-US" sz="1800" u="sng" dirty="0">
                <a:solidFill>
                  <a:srgbClr val="A0003D"/>
                </a:solidFill>
              </a:rPr>
              <a:t>“</a:t>
            </a:r>
            <a:r>
              <a:rPr lang="ru-RU" sz="1800" u="sng" dirty="0">
                <a:solidFill>
                  <a:srgbClr val="A0003D"/>
                </a:solidFill>
              </a:rPr>
              <a:t>обучения в течение жизни». Нет высшего и дополнительного образования – есть ОБРАЗОВАНИЕ В ТЕЧЕНИЕ ЖИЗНИ!</a:t>
            </a:r>
            <a:endParaRPr lang="ru-RU" sz="1800" dirty="0">
              <a:solidFill>
                <a:srgbClr val="A0003D"/>
              </a:solidFill>
            </a:endParaRPr>
          </a:p>
          <a:p>
            <a:pPr marL="0" indent="0" algn="just">
              <a:buNone/>
            </a:pPr>
            <a:r>
              <a:rPr lang="ru-RU" sz="1800" b="1" u="sng" dirty="0">
                <a:solidFill>
                  <a:srgbClr val="A0003D"/>
                </a:solidFill>
              </a:rPr>
              <a:t>А нас в РАБО это касается?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A0003D"/>
                </a:solidFill>
              </a:rPr>
              <a:t>--------------------------------------------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A0003D"/>
                </a:solidFill>
              </a:rPr>
              <a:t>РАБО – 30 лет. </a:t>
            </a:r>
          </a:p>
          <a:p>
            <a:pPr marL="914400" lvl="2" indent="0" algn="just">
              <a:buNone/>
            </a:pPr>
            <a:r>
              <a:rPr lang="ru-RU" sz="1800" i="1" dirty="0">
                <a:solidFill>
                  <a:srgbClr val="A0003D"/>
                </a:solidFill>
              </a:rPr>
              <a:t> </a:t>
            </a:r>
            <a:r>
              <a:rPr lang="ru-RU" sz="1600" i="1" dirty="0">
                <a:solidFill>
                  <a:srgbClr val="A0003D"/>
                </a:solidFill>
              </a:rPr>
              <a:t>Какие новые функции мы должны выполнять? Какие старые переосмыслить?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Сбор и анализ информации по БО? (с РБК?)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Экспертиза создания БШ в традиционных университетах?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Исследование российской модели управления?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Клиринг </a:t>
            </a:r>
            <a:r>
              <a:rPr lang="ru-RU" sz="1600" i="1" dirty="0" err="1">
                <a:solidFill>
                  <a:srgbClr val="A0003D"/>
                </a:solidFill>
              </a:rPr>
              <a:t>хаус</a:t>
            </a:r>
            <a:r>
              <a:rPr lang="ru-RU" sz="1600" i="1" dirty="0">
                <a:solidFill>
                  <a:srgbClr val="A0003D"/>
                </a:solidFill>
              </a:rPr>
              <a:t> успешных кейсов по локализации экспертизы?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Межрегиональные альянсы? Дискуссии о смыслах?</a:t>
            </a:r>
          </a:p>
          <a:p>
            <a:pPr marL="0" indent="0" algn="just">
              <a:buNone/>
            </a:pPr>
            <a:r>
              <a:rPr lang="ru-RU" sz="1600" i="1" dirty="0">
                <a:solidFill>
                  <a:srgbClr val="A0003D"/>
                </a:solidFill>
              </a:rPr>
              <a:t>	- Развитие лоббистского потенциала?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990000"/>
                </a:solidFill>
              </a:rPr>
              <a:t>НАМ НАДО посмотреть на систему с другой стороны.</a:t>
            </a:r>
          </a:p>
          <a:p>
            <a:pPr marL="0" indent="0" algn="ctr">
              <a:buNone/>
            </a:pPr>
            <a:r>
              <a:rPr lang="ru-RU" sz="2000" b="1" u="sng" dirty="0">
                <a:solidFill>
                  <a:srgbClr val="990000"/>
                </a:solidFill>
              </a:rPr>
              <a:t>Нам НАДО ИСКАТЬ НОВЫЕ СМЫСЛЫ для будущей работы!</a:t>
            </a:r>
          </a:p>
          <a:p>
            <a:pPr marL="0" indent="0" algn="just">
              <a:buNone/>
            </a:pPr>
            <a:r>
              <a:rPr lang="ru-RU" sz="1800" dirty="0"/>
              <a:t>	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83CDA-D573-9347-AB7E-121E8D23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2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F1768-AF1F-5C41-8C96-69BC41EE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09599"/>
            <a:ext cx="8420100" cy="5940357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solidFill>
                  <a:srgbClr val="990000"/>
                </a:solidFill>
              </a:rPr>
              <a:t>РАБО не может следовать за бюрократами от образования. </a:t>
            </a:r>
            <a:br>
              <a:rPr lang="ru-RU" sz="2000" b="1" dirty="0">
                <a:solidFill>
                  <a:srgbClr val="990000"/>
                </a:solidFill>
              </a:rPr>
            </a:br>
            <a:r>
              <a:rPr lang="ru-RU" sz="2000" b="1" dirty="0">
                <a:solidFill>
                  <a:srgbClr val="990000"/>
                </a:solidFill>
              </a:rPr>
              <a:t>Мы должны превратить РАБО в территорию смыслов!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5A130A2-4CA4-0349-8884-3C29BC0E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7DA378-FCC6-8942-B878-768EBE865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174017"/>
            <a:ext cx="9906000" cy="45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104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01A55-F3E2-5B4F-B4FD-78024E668842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10974</TotalTime>
  <Words>554</Words>
  <Application>Microsoft Office PowerPoint</Application>
  <PresentationFormat>Лист A4 (210x297 мм)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Tahoma</vt:lpstr>
      <vt:lpstr>Wingdings 2</vt:lpstr>
      <vt:lpstr>Оформление по умолчанию</vt:lpstr>
      <vt:lpstr>Презентация PowerPoint</vt:lpstr>
      <vt:lpstr>Презентация PowerPoint</vt:lpstr>
      <vt:lpstr>Некоторые итоги</vt:lpstr>
      <vt:lpstr>   “It won’t happen to us”</vt:lpstr>
      <vt:lpstr>1. «Disruptive» – это «прорывный» или «разрушительный»?</vt:lpstr>
      <vt:lpstr>Презентация PowerPoint</vt:lpstr>
      <vt:lpstr>2. «Disruptive» – это «прорывный» или «разрушительный»?</vt:lpstr>
      <vt:lpstr>3. «Disruptive» – это «прорывный» или «разрушительный»?</vt:lpstr>
      <vt:lpstr>        РАБО не может следовать за бюрократами от образования.  Мы должны превратить РАБО в территорию смыслов!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Vice-Rector Office</dc:creator>
  <cp:lastModifiedBy>Admin</cp:lastModifiedBy>
  <cp:revision>333</cp:revision>
  <dcterms:created xsi:type="dcterms:W3CDTF">2003-02-28T13:27:04Z</dcterms:created>
  <dcterms:modified xsi:type="dcterms:W3CDTF">2019-04-29T13:22:40Z</dcterms:modified>
</cp:coreProperties>
</file>